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3" r:id="rId4"/>
    <p:sldId id="265" r:id="rId5"/>
    <p:sldId id="259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7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8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9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36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9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5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12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7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26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3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55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D4D3D-DB94-47B2-8E8D-D549E130B523}" type="datetimeFigureOut">
              <a:rPr lang="ko-KR" altLang="en-US" smtClean="0"/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8145-6A5C-45CD-8305-9CFF3074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3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6234" y="5850942"/>
            <a:ext cx="744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ea typeface="문체부 쓰기 정체" panose="02030609000101010101" pitchFamily="17" charset="-127"/>
              </a:rPr>
              <a:t>AI Platform</a:t>
            </a:r>
            <a:r>
              <a:rPr lang="ko-KR" altLang="en-US" sz="2400" b="1" dirty="0" smtClean="0">
                <a:ea typeface="문체부 쓰기 정체" panose="02030609000101010101" pitchFamily="17" charset="-127"/>
              </a:rPr>
              <a:t>사업부</a:t>
            </a:r>
            <a:endParaRPr lang="en-US" altLang="ko-KR" sz="2400" b="1" dirty="0">
              <a:ea typeface="문체부 쓰기 정체" panose="02030609000101010101" pitchFamily="17" charset="-127"/>
            </a:endParaRPr>
          </a:p>
          <a:p>
            <a:pPr algn="ctr"/>
            <a:r>
              <a:rPr lang="ko-KR" altLang="en-US" sz="2400" b="1" dirty="0">
                <a:ea typeface="문체부 쓰기 정체" panose="02030609000101010101" pitchFamily="17" charset="-127"/>
              </a:rPr>
              <a:t>김대용 </a:t>
            </a:r>
            <a:r>
              <a:rPr lang="en-US" altLang="ko-KR" sz="2400" b="1" dirty="0" smtClean="0">
                <a:ea typeface="문체부 쓰기 정체" panose="02030609000101010101" pitchFamily="17" charset="-127"/>
              </a:rPr>
              <a:t>/</a:t>
            </a:r>
            <a:r>
              <a:rPr lang="ko-KR" altLang="en-US" sz="2400" b="1" dirty="0" smtClean="0">
                <a:ea typeface="문체부 쓰기 정체" panose="02030609000101010101" pitchFamily="17" charset="-127"/>
              </a:rPr>
              <a:t>민용원 </a:t>
            </a:r>
            <a:r>
              <a:rPr lang="en-US" altLang="ko-KR" sz="2400" b="1" dirty="0" smtClean="0">
                <a:ea typeface="문체부 쓰기 정체" panose="02030609000101010101" pitchFamily="17" charset="-127"/>
              </a:rPr>
              <a:t>/ </a:t>
            </a:r>
            <a:r>
              <a:rPr lang="ko-KR" altLang="en-US" sz="2400" b="1" dirty="0">
                <a:ea typeface="문체부 쓰기 정체" panose="02030609000101010101" pitchFamily="17" charset="-127"/>
              </a:rPr>
              <a:t>박희재 </a:t>
            </a:r>
            <a:r>
              <a:rPr lang="en-US" altLang="ko-KR" sz="2400" b="1" dirty="0">
                <a:ea typeface="문체부 쓰기 정체" panose="02030609000101010101" pitchFamily="17" charset="-127"/>
              </a:rPr>
              <a:t>/ </a:t>
            </a:r>
            <a:r>
              <a:rPr lang="ko-KR" altLang="en-US" sz="2400" b="1" dirty="0">
                <a:ea typeface="문체부 쓰기 정체" panose="02030609000101010101" pitchFamily="17" charset="-127"/>
              </a:rPr>
              <a:t>장창대 </a:t>
            </a:r>
            <a:r>
              <a:rPr lang="en-US" altLang="ko-KR" sz="2400" b="1" dirty="0">
                <a:ea typeface="문체부 쓰기 정체" panose="02030609000101010101" pitchFamily="17" charset="-127"/>
              </a:rPr>
              <a:t>/ </a:t>
            </a:r>
            <a:r>
              <a:rPr lang="ko-KR" altLang="en-US" sz="2400" b="1" dirty="0" smtClean="0">
                <a:ea typeface="문체부 쓰기 정체" panose="02030609000101010101" pitchFamily="17" charset="-127"/>
              </a:rPr>
              <a:t>최대운</a:t>
            </a:r>
            <a:endParaRPr lang="ko-KR" altLang="en-US" sz="2400" b="1" dirty="0">
              <a:ea typeface="문체부 쓰기 정체" panose="02030609000101010101" pitchFamily="17" charset="-127"/>
            </a:endParaRPr>
          </a:p>
          <a:p>
            <a:pPr algn="ctr"/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061923" y="115785"/>
            <a:ext cx="1009122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 smtClean="0">
                <a:solidFill>
                  <a:srgbClr val="0070C0"/>
                </a:solidFill>
                <a:ea typeface="문체부 쓰기 정체" panose="02030609000101010101" pitchFamily="17" charset="-127"/>
              </a:rPr>
              <a:t>우리아이 돌봄이 프로젝트</a:t>
            </a:r>
            <a:endParaRPr lang="ko-KR" altLang="en-US" sz="6600" dirty="0">
              <a:latin typeface="Candara Light" panose="020E0502030303020204" pitchFamily="34" charset="0"/>
              <a:ea typeface="문체부 쓰기 정체" panose="02030609000101010101" pitchFamily="17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7292" l="9250" r="92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37" t="6855" r="7874" b="23197"/>
          <a:stretch/>
        </p:blipFill>
        <p:spPr>
          <a:xfrm>
            <a:off x="2612518" y="1324184"/>
            <a:ext cx="6993710" cy="35367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6" t="78101" r="23067" b="3406"/>
          <a:stretch/>
        </p:blipFill>
        <p:spPr>
          <a:xfrm>
            <a:off x="4075779" y="4790148"/>
            <a:ext cx="4067188" cy="8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4429125" y="3676650"/>
            <a:ext cx="5048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429125" y="4933950"/>
            <a:ext cx="5048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12" idx="3"/>
            <a:endCxn id="20" idx="3"/>
          </p:cNvCxnSpPr>
          <p:nvPr/>
        </p:nvCxnSpPr>
        <p:spPr>
          <a:xfrm flipH="1">
            <a:off x="4695825" y="2428875"/>
            <a:ext cx="9525" cy="3706877"/>
          </a:xfrm>
          <a:prstGeom prst="bentConnector3">
            <a:avLst>
              <a:gd name="adj1" fmla="val -240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286000" y="2143125"/>
            <a:ext cx="24193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76475" y="5850002"/>
            <a:ext cx="24193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51" y="1466849"/>
            <a:ext cx="3116774" cy="5214940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8659638" y="424303"/>
            <a:ext cx="1231106" cy="66479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부모용</a:t>
            </a:r>
            <a:endParaRPr lang="en-US" altLang="ko-KR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메인화면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47875" y="1533525"/>
            <a:ext cx="16573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8245" y="2371029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로그인 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의 아이 이름 출력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48245" y="2910959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사용 완료 후 로그아웃 기능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48245" y="3434834"/>
            <a:ext cx="494077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각 메뉴별로 눈으로 보고 기능을 알 수 있는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직관적인 맞춤 아이콘 형식으로 제작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995738" y="1533524"/>
            <a:ext cx="623887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5" idx="0"/>
            <a:endCxn id="16" idx="1"/>
          </p:cNvCxnSpPr>
          <p:nvPr/>
        </p:nvCxnSpPr>
        <p:spPr>
          <a:xfrm rot="16200000" flipH="1">
            <a:off x="4051312" y="358763"/>
            <a:ext cx="1022170" cy="3371695"/>
          </a:xfrm>
          <a:prstGeom prst="bentConnector4">
            <a:avLst>
              <a:gd name="adj1" fmla="val -13046"/>
              <a:gd name="adj2" fmla="val 8121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6" name="꺾인 연결선 9215"/>
          <p:cNvCxnSpPr>
            <a:stCxn id="28" idx="3"/>
            <a:endCxn id="26" idx="1"/>
          </p:cNvCxnSpPr>
          <p:nvPr/>
        </p:nvCxnSpPr>
        <p:spPr>
          <a:xfrm>
            <a:off x="4619625" y="1652587"/>
            <a:ext cx="1628620" cy="1443038"/>
          </a:xfrm>
          <a:prstGeom prst="bentConnector3">
            <a:avLst>
              <a:gd name="adj1" fmla="val 4415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3" name="꺾인 연결선 9222"/>
          <p:cNvCxnSpPr>
            <a:stCxn id="9227" idx="3"/>
            <a:endCxn id="27" idx="1"/>
          </p:cNvCxnSpPr>
          <p:nvPr/>
        </p:nvCxnSpPr>
        <p:spPr>
          <a:xfrm flipV="1">
            <a:off x="4956809" y="3869729"/>
            <a:ext cx="1291436" cy="41258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7" name="직사각형 9226"/>
          <p:cNvSpPr/>
          <p:nvPr/>
        </p:nvSpPr>
        <p:spPr>
          <a:xfrm>
            <a:off x="4911090" y="4259453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제목 1"/>
          <p:cNvSpPr txBox="1">
            <a:spLocks/>
          </p:cNvSpPr>
          <p:nvPr/>
        </p:nvSpPr>
        <p:spPr>
          <a:xfrm>
            <a:off x="6276537" y="1480074"/>
            <a:ext cx="5427768" cy="66479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부모님이 로그인 했을 때 볼 수 있는</a:t>
            </a: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ko-KR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메뉴 화면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51" y="1466850"/>
            <a:ext cx="3130708" cy="5214940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550634" y="590502"/>
            <a:ext cx="1340110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체온 보기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7151" y="2324100"/>
            <a:ext cx="2916749" cy="4357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81425" y="1828800"/>
            <a:ext cx="9906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00499" y="1533524"/>
            <a:ext cx="666751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248245" y="1913829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사용 후 메인 화면으로 돌아가기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48245" y="2428875"/>
            <a:ext cx="579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클릭 시 날짜별로 체온을 볼 수 있는 목록 기능 제공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525" y="2771775"/>
            <a:ext cx="1038370" cy="2067213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6448800" y="3152775"/>
            <a:ext cx="0" cy="1466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48245" y="4792116"/>
            <a:ext cx="595387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지정한 날짜에 측정된 체온 이력이 출력됨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-. 37.3</a:t>
            </a:r>
            <a:r>
              <a:rPr lang="ko-KR" altLang="en-US" dirty="0" smtClean="0"/>
              <a:t>℃ 이상이 될 경우를 부각시키기 위해 강조 표시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(</a:t>
            </a:r>
            <a:r>
              <a:rPr lang="ko-KR" altLang="en-US" dirty="0" smtClean="0"/>
              <a:t>연속으로 측정될 경우 알림 기능 추가 예정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-. </a:t>
            </a:r>
            <a:r>
              <a:rPr lang="ko-KR" altLang="en-US" dirty="0" smtClean="0"/>
              <a:t>체육 활동 등으로 반 전체가 다 높을 수 있는 경우를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고려하여 반 평균 체온을 꺾은 선 형태로 비교</a:t>
            </a:r>
            <a:endParaRPr lang="ko-KR" altLang="en-US" dirty="0"/>
          </a:p>
        </p:txBody>
      </p:sp>
      <p:cxnSp>
        <p:nvCxnSpPr>
          <p:cNvPr id="28" name="꺾인 연결선 27"/>
          <p:cNvCxnSpPr>
            <a:stCxn id="7" idx="3"/>
            <a:endCxn id="25" idx="1"/>
          </p:cNvCxnSpPr>
          <p:nvPr/>
        </p:nvCxnSpPr>
        <p:spPr>
          <a:xfrm>
            <a:off x="4772025" y="1981200"/>
            <a:ext cx="1476220" cy="63234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꺾인 연결선 2048"/>
          <p:cNvCxnSpPr>
            <a:stCxn id="6" idx="3"/>
            <a:endCxn id="29" idx="1"/>
          </p:cNvCxnSpPr>
          <p:nvPr/>
        </p:nvCxnSpPr>
        <p:spPr>
          <a:xfrm>
            <a:off x="4533900" y="4502945"/>
            <a:ext cx="1714345" cy="137408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6276537" y="1427198"/>
            <a:ext cx="5735544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아이 체온 측정 이력을 볼 수 있는 화면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" name="꺾인 연결선 3"/>
          <p:cNvCxnSpPr>
            <a:stCxn id="17" idx="3"/>
            <a:endCxn id="20" idx="1"/>
          </p:cNvCxnSpPr>
          <p:nvPr/>
        </p:nvCxnSpPr>
        <p:spPr>
          <a:xfrm>
            <a:off x="4667250" y="1662112"/>
            <a:ext cx="1580995" cy="436383"/>
          </a:xfrm>
          <a:prstGeom prst="bentConnector3">
            <a:avLst>
              <a:gd name="adj1" fmla="val 674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52" y="1476376"/>
            <a:ext cx="3154874" cy="5240596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550634" y="590502"/>
            <a:ext cx="1340110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그림 보기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8245" y="212552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그린 그림을 출력함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48245" y="2758160"/>
            <a:ext cx="5751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아이가 그림을 그린 후 저장할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화면에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리스트 형태로 출력되며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 할 시 상단 화면에서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출력하게 됨</a:t>
            </a:r>
            <a:endParaRPr lang="ko-KR" altLang="en-US" dirty="0"/>
          </a:p>
        </p:txBody>
      </p:sp>
      <p:cxnSp>
        <p:nvCxnSpPr>
          <p:cNvPr id="2049" name="꺾인 연결선 2048"/>
          <p:cNvCxnSpPr>
            <a:stCxn id="6" idx="3"/>
            <a:endCxn id="20" idx="1"/>
          </p:cNvCxnSpPr>
          <p:nvPr/>
        </p:nvCxnSpPr>
        <p:spPr>
          <a:xfrm flipV="1">
            <a:off x="4752975" y="2310188"/>
            <a:ext cx="1495270" cy="785437"/>
          </a:xfrm>
          <a:prstGeom prst="bentConnector3">
            <a:avLst>
              <a:gd name="adj1" fmla="val 359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6276537" y="1427198"/>
            <a:ext cx="5318764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아이가 그린 그림을 볼 수 있는 화면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3" y="1885950"/>
            <a:ext cx="2080579" cy="2409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17151" y="1885950"/>
            <a:ext cx="3135824" cy="2419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17151" y="4391025"/>
            <a:ext cx="3135824" cy="2314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3"/>
            <a:endCxn id="25" idx="1"/>
          </p:cNvCxnSpPr>
          <p:nvPr/>
        </p:nvCxnSpPr>
        <p:spPr>
          <a:xfrm flipV="1">
            <a:off x="4752975" y="3219825"/>
            <a:ext cx="1495270" cy="232848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17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52" y="1476376"/>
            <a:ext cx="3154874" cy="5240596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550634" y="590502"/>
            <a:ext cx="1340110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단어 보기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8245" y="2125522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단어 입력한 그림을 볼 수 있음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48245" y="2758160"/>
            <a:ext cx="5684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아이가 단어 입력 후 그림을 저장하면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화면에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리스트 형태로 출력되며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선택 할 시 상단 화면에서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출력하게 됨</a:t>
            </a:r>
            <a:endParaRPr lang="ko-KR" altLang="en-US" dirty="0"/>
          </a:p>
        </p:txBody>
      </p:sp>
      <p:cxnSp>
        <p:nvCxnSpPr>
          <p:cNvPr id="2049" name="꺾인 연결선 2048"/>
          <p:cNvCxnSpPr>
            <a:stCxn id="6" idx="3"/>
            <a:endCxn id="20" idx="1"/>
          </p:cNvCxnSpPr>
          <p:nvPr/>
        </p:nvCxnSpPr>
        <p:spPr>
          <a:xfrm flipV="1">
            <a:off x="4752975" y="2310188"/>
            <a:ext cx="1495270" cy="785437"/>
          </a:xfrm>
          <a:prstGeom prst="bentConnector3">
            <a:avLst>
              <a:gd name="adj1" fmla="val 3598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6276537" y="1427198"/>
            <a:ext cx="5626540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아이가 입력한 단어를 볼 수 있는 화면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7151" y="1885950"/>
            <a:ext cx="3135824" cy="2419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617151" y="4391025"/>
            <a:ext cx="3135824" cy="2314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3" idx="3"/>
            <a:endCxn id="25" idx="1"/>
          </p:cNvCxnSpPr>
          <p:nvPr/>
        </p:nvCxnSpPr>
        <p:spPr>
          <a:xfrm flipV="1">
            <a:off x="4752975" y="3219825"/>
            <a:ext cx="1495270" cy="232848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37" y="1914288"/>
            <a:ext cx="2391013" cy="23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20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58" y="1466154"/>
            <a:ext cx="3117192" cy="5215636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550634" y="590502"/>
            <a:ext cx="1340110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아이 보기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26676" y="2019300"/>
            <a:ext cx="3116774" cy="2228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248245" y="2006084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선택한 동영상이 재생되는 창 제공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248245" y="2610833"/>
            <a:ext cx="6001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저장된 동영상 목록을 통해 원하는 동영상 선택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재생 기능 제공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(</a:t>
            </a:r>
            <a:r>
              <a:rPr lang="ko-KR" altLang="en-US" dirty="0" smtClean="0"/>
              <a:t>추후 아이 얼굴이 인식된 시점의 동영상이 제공될 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있도록 기능 보완 예정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2049" name="꺾인 연결선 2048"/>
          <p:cNvCxnSpPr>
            <a:stCxn id="40" idx="3"/>
            <a:endCxn id="29" idx="1"/>
          </p:cNvCxnSpPr>
          <p:nvPr/>
        </p:nvCxnSpPr>
        <p:spPr>
          <a:xfrm flipV="1">
            <a:off x="4743450" y="3487996"/>
            <a:ext cx="1504795" cy="130403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626676" y="4335779"/>
            <a:ext cx="3116774" cy="912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그림 2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71" y="4245246"/>
            <a:ext cx="2832729" cy="2436543"/>
          </a:xfrm>
          <a:prstGeom prst="rect">
            <a:avLst/>
          </a:prstGeom>
        </p:spPr>
      </p:pic>
      <p:cxnSp>
        <p:nvCxnSpPr>
          <p:cNvPr id="2065" name="꺾인 연결선 2064"/>
          <p:cNvCxnSpPr>
            <a:stCxn id="6" idx="3"/>
            <a:endCxn id="25" idx="1"/>
          </p:cNvCxnSpPr>
          <p:nvPr/>
        </p:nvCxnSpPr>
        <p:spPr>
          <a:xfrm flipV="1">
            <a:off x="4743450" y="2190750"/>
            <a:ext cx="1504795" cy="94297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/>
          <p:cNvSpPr txBox="1">
            <a:spLocks/>
          </p:cNvSpPr>
          <p:nvPr/>
        </p:nvSpPr>
        <p:spPr>
          <a:xfrm>
            <a:off x="6276537" y="1427198"/>
            <a:ext cx="5209760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아이 얼굴 인식 순간의 동영상 보기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80" y="2041108"/>
            <a:ext cx="3086445" cy="1726294"/>
          </a:xfrm>
          <a:prstGeom prst="rect">
            <a:avLst/>
          </a:prstGeom>
        </p:spPr>
      </p:pic>
      <p:sp>
        <p:nvSpPr>
          <p:cNvPr id="2066" name="직사각형 2065"/>
          <p:cNvSpPr/>
          <p:nvPr/>
        </p:nvSpPr>
        <p:spPr>
          <a:xfrm>
            <a:off x="3429000" y="2276475"/>
            <a:ext cx="295275" cy="304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619376" y="2314575"/>
            <a:ext cx="171450" cy="1428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4429125" y="4285488"/>
            <a:ext cx="5048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flipH="1">
            <a:off x="4695825" y="2419350"/>
            <a:ext cx="9525" cy="3706877"/>
          </a:xfrm>
          <a:prstGeom prst="bentConnector3">
            <a:avLst>
              <a:gd name="adj1" fmla="val -240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286000" y="2143125"/>
            <a:ext cx="24193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76475" y="5850002"/>
            <a:ext cx="24193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51" y="1466849"/>
            <a:ext cx="3137655" cy="5214940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8659638" y="424303"/>
            <a:ext cx="1231106" cy="66479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아이용</a:t>
            </a:r>
            <a:endParaRPr lang="en-US" altLang="ko-KR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메인화면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47875" y="1552575"/>
            <a:ext cx="16573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48245" y="2371029"/>
            <a:ext cx="36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로그인 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의 아이 이름 출력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48245" y="2988872"/>
            <a:ext cx="4940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각 메뉴별로 눈으로 보고 기능을 알 수 있는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직관적인 맞춤 아이콘 형식으로 제작</a:t>
            </a:r>
            <a:endParaRPr lang="ko-KR" altLang="en-US" dirty="0"/>
          </a:p>
        </p:txBody>
      </p:sp>
      <p:cxnSp>
        <p:nvCxnSpPr>
          <p:cNvPr id="24" name="꺾인 연결선 23"/>
          <p:cNvCxnSpPr>
            <a:stCxn id="5" idx="0"/>
            <a:endCxn id="16" idx="1"/>
          </p:cNvCxnSpPr>
          <p:nvPr/>
        </p:nvCxnSpPr>
        <p:spPr>
          <a:xfrm rot="16200000" flipH="1">
            <a:off x="4060837" y="368288"/>
            <a:ext cx="1003120" cy="3371695"/>
          </a:xfrm>
          <a:prstGeom prst="bentConnector4">
            <a:avLst>
              <a:gd name="adj1" fmla="val -17092"/>
              <a:gd name="adj2" fmla="val 8065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3" name="꺾인 연결선 9222"/>
          <p:cNvCxnSpPr>
            <a:stCxn id="9227" idx="3"/>
            <a:endCxn id="27" idx="1"/>
          </p:cNvCxnSpPr>
          <p:nvPr/>
        </p:nvCxnSpPr>
        <p:spPr>
          <a:xfrm flipV="1">
            <a:off x="4956809" y="3450537"/>
            <a:ext cx="1291436" cy="83177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7" name="직사각형 9226"/>
          <p:cNvSpPr/>
          <p:nvPr/>
        </p:nvSpPr>
        <p:spPr>
          <a:xfrm>
            <a:off x="4911090" y="4259453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제목 1"/>
          <p:cNvSpPr txBox="1">
            <a:spLocks/>
          </p:cNvSpPr>
          <p:nvPr/>
        </p:nvSpPr>
        <p:spPr>
          <a:xfrm>
            <a:off x="6276537" y="1394349"/>
            <a:ext cx="5010987" cy="66479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아이가 로그인 했을 때 볼 수 있는</a:t>
            </a:r>
            <a:endParaRPr lang="en-US" altLang="ko-KR" sz="2400" u="sng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메뉴 화면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8242857" y="590502"/>
            <a:ext cx="1647887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그림 그리기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4542" y="2068450"/>
            <a:ext cx="5911258" cy="1754326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&lt;</a:t>
            </a:r>
            <a:r>
              <a:rPr lang="ko-KR" altLang="en-US" b="1" dirty="0" smtClean="0">
                <a:solidFill>
                  <a:srgbClr val="0000FF"/>
                </a:solidFill>
              </a:rPr>
              <a:t>그리기 활동의 장점</a:t>
            </a:r>
            <a:r>
              <a:rPr lang="en-US" altLang="ko-KR" b="1" dirty="0" smtClean="0">
                <a:solidFill>
                  <a:srgbClr val="0000FF"/>
                </a:solidFill>
              </a:rPr>
              <a:t>&gt;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-.</a:t>
            </a:r>
            <a:r>
              <a:rPr lang="ko-KR" altLang="en-US" dirty="0" smtClean="0">
                <a:solidFill>
                  <a:srgbClr val="0000FF"/>
                </a:solidFill>
              </a:rPr>
              <a:t>미술활동을 </a:t>
            </a:r>
            <a:r>
              <a:rPr lang="ko-KR" altLang="en-US" dirty="0">
                <a:solidFill>
                  <a:srgbClr val="0000FF"/>
                </a:solidFill>
              </a:rPr>
              <a:t>통해 자신의 감정과 생각을 솔직하게 표현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-.</a:t>
            </a:r>
            <a:r>
              <a:rPr lang="ko-KR" altLang="en-US" dirty="0" smtClean="0">
                <a:solidFill>
                  <a:srgbClr val="0000FF"/>
                </a:solidFill>
              </a:rPr>
              <a:t>정서적인 </a:t>
            </a:r>
            <a:r>
              <a:rPr lang="ko-KR" altLang="en-US" dirty="0">
                <a:solidFill>
                  <a:srgbClr val="0000FF"/>
                </a:solidFill>
              </a:rPr>
              <a:t>안정과 자기를 인지하고 </a:t>
            </a:r>
            <a:r>
              <a:rPr lang="ko-KR" altLang="en-US" dirty="0" smtClean="0">
                <a:solidFill>
                  <a:srgbClr val="0000FF"/>
                </a:solidFill>
              </a:rPr>
              <a:t>표현할 수 있는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 능력 배양</a:t>
            </a:r>
            <a:endParaRPr lang="ko-KR" altLang="en-US" dirty="0">
              <a:solidFill>
                <a:srgbClr val="0000FF"/>
              </a:solidFill>
            </a:endParaRPr>
          </a:p>
          <a:p>
            <a:r>
              <a:rPr lang="en-US" altLang="ko-KR" dirty="0" smtClean="0">
                <a:solidFill>
                  <a:srgbClr val="0000FF"/>
                </a:solidFill>
              </a:rPr>
              <a:t>-.</a:t>
            </a:r>
            <a:r>
              <a:rPr lang="ko-KR" altLang="en-US" dirty="0" smtClean="0">
                <a:solidFill>
                  <a:srgbClr val="0000FF"/>
                </a:solidFill>
              </a:rPr>
              <a:t>창의력 </a:t>
            </a:r>
            <a:r>
              <a:rPr lang="ko-KR" altLang="en-US" dirty="0">
                <a:solidFill>
                  <a:srgbClr val="0000FF"/>
                </a:solidFill>
              </a:rPr>
              <a:t>상승과 가족에 대한 유대감 상승 효과 기대</a:t>
            </a:r>
          </a:p>
          <a:p>
            <a:r>
              <a:rPr lang="en-US" altLang="ko-KR" dirty="0" smtClean="0">
                <a:solidFill>
                  <a:srgbClr val="0000FF"/>
                </a:solidFill>
              </a:rPr>
              <a:t>-.</a:t>
            </a:r>
            <a:r>
              <a:rPr lang="ko-KR" altLang="en-US" dirty="0" smtClean="0">
                <a:solidFill>
                  <a:srgbClr val="0000FF"/>
                </a:solidFill>
              </a:rPr>
              <a:t>자료를 </a:t>
            </a:r>
            <a:r>
              <a:rPr lang="ko-KR" altLang="en-US" dirty="0">
                <a:solidFill>
                  <a:srgbClr val="0000FF"/>
                </a:solidFill>
              </a:rPr>
              <a:t>통해 아이의 심리상태 </a:t>
            </a:r>
            <a:r>
              <a:rPr lang="ko-KR" altLang="en-US" dirty="0" smtClean="0">
                <a:solidFill>
                  <a:srgbClr val="0000FF"/>
                </a:solidFill>
              </a:rPr>
              <a:t>파악</a:t>
            </a:r>
            <a:endParaRPr lang="en-US" altLang="ko-KR" dirty="0" smtClean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42" y="1490050"/>
            <a:ext cx="3117600" cy="51643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t="573" r="360" b="399"/>
          <a:stretch/>
        </p:blipFill>
        <p:spPr>
          <a:xfrm>
            <a:off x="1657349" y="1524001"/>
            <a:ext cx="3048001" cy="5086350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30" idx="3"/>
            <a:endCxn id="27" idx="1"/>
          </p:cNvCxnSpPr>
          <p:nvPr/>
        </p:nvCxnSpPr>
        <p:spPr>
          <a:xfrm>
            <a:off x="4705349" y="3977493"/>
            <a:ext cx="1542896" cy="3866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32" idx="2"/>
            <a:endCxn id="28" idx="1"/>
          </p:cNvCxnSpPr>
          <p:nvPr/>
        </p:nvCxnSpPr>
        <p:spPr>
          <a:xfrm rot="5400000" flipH="1" flipV="1">
            <a:off x="3614480" y="3879725"/>
            <a:ext cx="1566323" cy="3701205"/>
          </a:xfrm>
          <a:prstGeom prst="bentConnector4">
            <a:avLst>
              <a:gd name="adj1" fmla="val -14595"/>
              <a:gd name="adj2" fmla="val 8005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35" idx="3"/>
            <a:endCxn id="29" idx="1"/>
          </p:cNvCxnSpPr>
          <p:nvPr/>
        </p:nvCxnSpPr>
        <p:spPr>
          <a:xfrm flipV="1">
            <a:off x="4133851" y="5557618"/>
            <a:ext cx="2114394" cy="75495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657348" y="1932963"/>
            <a:ext cx="3048001" cy="4089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50854" y="6136986"/>
            <a:ext cx="792371" cy="376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428103" y="6136986"/>
            <a:ext cx="705748" cy="351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6276537" y="1560548"/>
            <a:ext cx="4901983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아이가 그림을 그릴 수 있는 화면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245" y="4179455"/>
            <a:ext cx="581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나무</a:t>
            </a:r>
            <a:r>
              <a:rPr lang="en-US" altLang="ko-KR" dirty="0"/>
              <a:t>, </a:t>
            </a:r>
            <a:r>
              <a:rPr lang="ko-KR" altLang="en-US" dirty="0"/>
              <a:t>집 등 여러가지를 자유롭게 그릴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6248245" y="4762500"/>
            <a:ext cx="548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지우기 버튼을 통해 직전에 그린 한 줄 삭제 가능</a:t>
            </a:r>
            <a:endParaRPr lang="en-US" altLang="ko-KR" dirty="0"/>
          </a:p>
        </p:txBody>
      </p:sp>
      <p:sp>
        <p:nvSpPr>
          <p:cNvPr id="29" name="TextBox 28"/>
          <p:cNvSpPr txBox="1"/>
          <p:nvPr/>
        </p:nvSpPr>
        <p:spPr>
          <a:xfrm>
            <a:off x="6248245" y="5372952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그린 그림을 저장하면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부모 화면에서 열람 가능함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441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95599" y="5937116"/>
            <a:ext cx="416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/>
          </a:p>
          <a:p>
            <a:endParaRPr lang="en-US" altLang="ko-KR" sz="1400" dirty="0" smtClean="0"/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t="61" r="1462" b="-1"/>
          <a:stretch/>
        </p:blipFill>
        <p:spPr>
          <a:xfrm>
            <a:off x="1666874" y="1495425"/>
            <a:ext cx="3028951" cy="52132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꺾인 연결선 13"/>
          <p:cNvCxnSpPr>
            <a:stCxn id="52" idx="0"/>
            <a:endCxn id="29" idx="1"/>
          </p:cNvCxnSpPr>
          <p:nvPr/>
        </p:nvCxnSpPr>
        <p:spPr>
          <a:xfrm rot="16200000" flipH="1">
            <a:off x="4533767" y="1058216"/>
            <a:ext cx="362059" cy="3066896"/>
          </a:xfrm>
          <a:prstGeom prst="bentConnector4">
            <a:avLst>
              <a:gd name="adj1" fmla="val -63139"/>
              <a:gd name="adj2" fmla="val 746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49" idx="3"/>
            <a:endCxn id="30" idx="1"/>
          </p:cNvCxnSpPr>
          <p:nvPr/>
        </p:nvCxnSpPr>
        <p:spPr>
          <a:xfrm flipV="1">
            <a:off x="4695825" y="3740949"/>
            <a:ext cx="1552420" cy="281151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46" idx="0"/>
          </p:cNvCxnSpPr>
          <p:nvPr/>
        </p:nvCxnSpPr>
        <p:spPr>
          <a:xfrm rot="5400000" flipH="1" flipV="1">
            <a:off x="3491020" y="3723922"/>
            <a:ext cx="1459245" cy="382691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flipV="1">
            <a:off x="3322666" y="5753100"/>
            <a:ext cx="2811434" cy="594851"/>
          </a:xfrm>
          <a:prstGeom prst="bentConnector3">
            <a:avLst>
              <a:gd name="adj1" fmla="val -4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954311" y="6367001"/>
            <a:ext cx="705748" cy="312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989956" y="6367001"/>
            <a:ext cx="705748" cy="312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990077" y="6396206"/>
            <a:ext cx="705748" cy="312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666873" y="2410635"/>
            <a:ext cx="3028951" cy="3029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550634" y="590502"/>
            <a:ext cx="1340110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단어 놀이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6276537" y="1445149"/>
            <a:ext cx="5716308" cy="664797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그림을 보고 생각나는 단어를 입력하는</a:t>
            </a:r>
            <a:endParaRPr lang="en-US" altLang="ko-KR" sz="2400" u="sng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화면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48245" y="2311029"/>
            <a:ext cx="575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그림에 메모가 가능한 기능</a:t>
            </a:r>
            <a:endParaRPr lang="en-US" altLang="ko-KR" dirty="0" smtClean="0"/>
          </a:p>
          <a:p>
            <a:r>
              <a:rPr lang="en-US" altLang="ko-KR" dirty="0" smtClean="0"/>
              <a:t>  -.</a:t>
            </a:r>
            <a:r>
              <a:rPr lang="ko-KR" altLang="en-US" dirty="0" smtClean="0">
                <a:solidFill>
                  <a:srgbClr val="0000FF"/>
                </a:solidFill>
              </a:rPr>
              <a:t>단어들의 긍정적</a:t>
            </a:r>
            <a:r>
              <a:rPr lang="en-US" altLang="ko-KR" dirty="0" smtClean="0">
                <a:solidFill>
                  <a:srgbClr val="0000FF"/>
                </a:solidFill>
              </a:rPr>
              <a:t>/</a:t>
            </a:r>
            <a:r>
              <a:rPr lang="ko-KR" altLang="en-US" dirty="0" smtClean="0">
                <a:solidFill>
                  <a:srgbClr val="0000FF"/>
                </a:solidFill>
              </a:rPr>
              <a:t>부정적 키워드를 분석해 아이들의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</a:t>
            </a:r>
            <a:r>
              <a:rPr lang="ko-KR" altLang="en-US" dirty="0" smtClean="0">
                <a:solidFill>
                  <a:srgbClr val="0000FF"/>
                </a:solidFill>
              </a:rPr>
              <a:t>심리상태를 파악할 수 있는 기능 탑재</a:t>
            </a:r>
            <a:endParaRPr lang="en-US" altLang="ko-KR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515" y="3394062"/>
            <a:ext cx="809738" cy="22005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248245" y="3556283"/>
            <a:ext cx="477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페이지를 이용하여 다양한 그림 선택 가능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6248245" y="4347508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지우기 버튼을 이용해서 직전에 입력한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단어 박스 삭제 가능</a:t>
            </a:r>
            <a:endParaRPr lang="en-US" altLang="ko-KR" dirty="0"/>
          </a:p>
        </p:txBody>
      </p:sp>
      <p:sp>
        <p:nvSpPr>
          <p:cNvPr id="39" name="TextBox 38"/>
          <p:cNvSpPr txBox="1"/>
          <p:nvPr/>
        </p:nvSpPr>
        <p:spPr>
          <a:xfrm>
            <a:off x="6248245" y="5349474"/>
            <a:ext cx="436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단어 입력 후 저장하면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부모 화면에서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열람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142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20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58" y="1466154"/>
            <a:ext cx="3117192" cy="5215636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242857" y="590502"/>
            <a:ext cx="1647887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내모습 보기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26676" y="2019300"/>
            <a:ext cx="3116774" cy="2228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248245" y="2006084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선택한 동영상이 재생되는 창 제공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248245" y="2610833"/>
            <a:ext cx="6001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저장된 동영상 목록을 통해 원하는 동영상 선택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재생 기능 제공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(</a:t>
            </a:r>
            <a:r>
              <a:rPr lang="ko-KR" altLang="en-US" dirty="0" smtClean="0"/>
              <a:t>추후 자기 얼굴이 인식된 시점의 동영상이 제공될 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있도록 기능 보완 예정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2049" name="꺾인 연결선 2048"/>
          <p:cNvCxnSpPr>
            <a:stCxn id="40" idx="3"/>
            <a:endCxn id="29" idx="1"/>
          </p:cNvCxnSpPr>
          <p:nvPr/>
        </p:nvCxnSpPr>
        <p:spPr>
          <a:xfrm flipV="1">
            <a:off x="4743450" y="3487996"/>
            <a:ext cx="1504795" cy="130403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626676" y="4335779"/>
            <a:ext cx="3116774" cy="912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그림 2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71" y="4245246"/>
            <a:ext cx="2832729" cy="2436543"/>
          </a:xfrm>
          <a:prstGeom prst="rect">
            <a:avLst/>
          </a:prstGeom>
        </p:spPr>
      </p:pic>
      <p:cxnSp>
        <p:nvCxnSpPr>
          <p:cNvPr id="2065" name="꺾인 연결선 2064"/>
          <p:cNvCxnSpPr>
            <a:stCxn id="6" idx="3"/>
            <a:endCxn id="25" idx="1"/>
          </p:cNvCxnSpPr>
          <p:nvPr/>
        </p:nvCxnSpPr>
        <p:spPr>
          <a:xfrm flipV="1">
            <a:off x="4743450" y="2190750"/>
            <a:ext cx="1504795" cy="94297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제목 1"/>
          <p:cNvSpPr txBox="1">
            <a:spLocks/>
          </p:cNvSpPr>
          <p:nvPr/>
        </p:nvSpPr>
        <p:spPr>
          <a:xfrm>
            <a:off x="6276537" y="1427198"/>
            <a:ext cx="5318764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자기 얼굴 인식 순간의 동영상 보기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80" y="2041108"/>
            <a:ext cx="3086445" cy="172629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429000" y="2276475"/>
            <a:ext cx="295275" cy="304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619376" y="2314575"/>
            <a:ext cx="171450" cy="1428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9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7292" l="9250" r="92750"/>
                    </a14:imgEffect>
                    <a14:imgEffect>
                      <a14:artisticCrisscrossEtching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37" t="6855" r="7874" b="23197"/>
          <a:stretch/>
        </p:blipFill>
        <p:spPr>
          <a:xfrm>
            <a:off x="660023" y="-6108"/>
            <a:ext cx="10898700" cy="551155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6" t="78101" r="23067" b="3406"/>
          <a:stretch/>
        </p:blipFill>
        <p:spPr>
          <a:xfrm>
            <a:off x="4075779" y="5810812"/>
            <a:ext cx="4067188" cy="8376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91326" y="4364065"/>
            <a:ext cx="6609502" cy="1569660"/>
          </a:xfrm>
          <a:prstGeom prst="rect">
            <a:avLst/>
          </a:prstGeom>
          <a:solidFill>
            <a:schemeClr val="tx1">
              <a:lumMod val="65000"/>
              <a:lumOff val="35000"/>
              <a:alpha val="50196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 smtClean="0"/>
              <a:t>감사합니다</a:t>
            </a:r>
            <a:r>
              <a:rPr lang="en-US" altLang="ko-KR" sz="9600" dirty="0" smtClean="0"/>
              <a:t>.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8013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805577" y="429208"/>
            <a:ext cx="6167535" cy="65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/>
              <a:t>0. </a:t>
            </a:r>
            <a:r>
              <a:rPr lang="ko-KR" altLang="en-US" sz="4000" dirty="0" smtClean="0"/>
              <a:t>순서</a:t>
            </a:r>
            <a:endParaRPr lang="ko-KR" altLang="en-US" sz="4000" dirty="0"/>
          </a:p>
        </p:txBody>
      </p:sp>
      <p:sp>
        <p:nvSpPr>
          <p:cNvPr id="2" name="직사각형 1"/>
          <p:cNvSpPr/>
          <p:nvPr/>
        </p:nvSpPr>
        <p:spPr>
          <a:xfrm>
            <a:off x="881776" y="2159000"/>
            <a:ext cx="5696011" cy="7789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06389" y="2065391"/>
            <a:ext cx="5696011" cy="778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4252" y="2104983"/>
            <a:ext cx="44021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1. </a:t>
            </a:r>
            <a:r>
              <a:rPr lang="ko-KR" altLang="en-US" sz="4400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4400" dirty="0">
                <a:solidFill>
                  <a:schemeClr val="bg1"/>
                </a:solidFill>
              </a:rPr>
              <a:t>취지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81776" y="3175000"/>
            <a:ext cx="5696011" cy="7789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06389" y="3081391"/>
            <a:ext cx="5696011" cy="778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4252" y="3120983"/>
            <a:ext cx="3273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2. </a:t>
            </a:r>
            <a:r>
              <a:rPr lang="ko-KR" altLang="en-US" sz="4400" dirty="0" smtClean="0">
                <a:solidFill>
                  <a:schemeClr val="bg1"/>
                </a:solidFill>
              </a:rPr>
              <a:t>팀원 소개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81776" y="4191000"/>
            <a:ext cx="5696011" cy="7789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06389" y="4097391"/>
            <a:ext cx="5696011" cy="778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54252" y="4136983"/>
            <a:ext cx="3273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3. </a:t>
            </a:r>
            <a:r>
              <a:rPr lang="ko-KR" altLang="en-US" sz="4400" dirty="0" smtClean="0">
                <a:solidFill>
                  <a:schemeClr val="bg1"/>
                </a:solidFill>
              </a:rPr>
              <a:t>개발 컨셉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81776" y="5208121"/>
            <a:ext cx="5696011" cy="7789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06389" y="5114512"/>
            <a:ext cx="5696011" cy="7789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54252" y="5154104"/>
            <a:ext cx="57695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</a:rPr>
              <a:t>4. UI / </a:t>
            </a:r>
            <a:r>
              <a:rPr lang="ko-KR" altLang="en-US" sz="4400" dirty="0" smtClean="0">
                <a:solidFill>
                  <a:schemeClr val="bg1"/>
                </a:solidFill>
              </a:rPr>
              <a:t>상세 기능 설명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05577" y="429208"/>
            <a:ext cx="6167535" cy="654989"/>
          </a:xfrm>
          <a:noFill/>
        </p:spPr>
        <p:txBody>
          <a:bodyPr>
            <a:no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프로젝트 취지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27" y="1439833"/>
            <a:ext cx="7050601" cy="5148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23" y="1601156"/>
            <a:ext cx="5171976" cy="4986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881" y="1885458"/>
            <a:ext cx="6249272" cy="4887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119" y="2443160"/>
            <a:ext cx="5314116" cy="4237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187" y="1944990"/>
            <a:ext cx="4656738" cy="4767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0832" y="1612450"/>
            <a:ext cx="6290502" cy="4886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3501" y="1346200"/>
            <a:ext cx="12052300" cy="5473700"/>
          </a:xfrm>
          <a:prstGeom prst="rect">
            <a:avLst/>
          </a:prstGeom>
          <a:solidFill>
            <a:srgbClr val="7F7F7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06389" y="1544690"/>
            <a:ext cx="10328336" cy="1228618"/>
            <a:chOff x="806389" y="1544690"/>
            <a:chExt cx="10328336" cy="1228618"/>
          </a:xfrm>
        </p:grpSpPr>
        <p:sp>
          <p:nvSpPr>
            <p:cNvPr id="26" name="직사각형 25"/>
            <p:cNvSpPr/>
            <p:nvPr/>
          </p:nvSpPr>
          <p:spPr>
            <a:xfrm>
              <a:off x="881776" y="1638299"/>
              <a:ext cx="10252949" cy="1135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06389" y="1544690"/>
              <a:ext cx="10252949" cy="11350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4252" y="1584283"/>
              <a:ext cx="903164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</a:rPr>
                <a:t>코로나</a:t>
              </a:r>
              <a:r>
                <a:rPr lang="en-US" altLang="ko-KR" sz="2800" dirty="0">
                  <a:solidFill>
                    <a:schemeClr val="bg1"/>
                  </a:solidFill>
                </a:rPr>
                <a:t>19 </a:t>
              </a:r>
              <a:r>
                <a:rPr lang="ko-KR" altLang="en-US" sz="2800" dirty="0">
                  <a:solidFill>
                    <a:schemeClr val="bg1"/>
                  </a:solidFill>
                </a:rPr>
                <a:t>바이러스로 인한 전 세계</a:t>
              </a:r>
              <a:r>
                <a:rPr lang="en-US" altLang="ko-KR" sz="2800" dirty="0">
                  <a:solidFill>
                    <a:schemeClr val="bg1"/>
                  </a:solidFill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</a:rPr>
                <a:t>팬데믹 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가속화</a:t>
              </a:r>
              <a:endParaRPr lang="en-US" altLang="ko-KR" sz="2800" dirty="0" smtClean="0">
                <a:solidFill>
                  <a:schemeClr val="bg1"/>
                </a:solidFill>
              </a:endParaRPr>
            </a:p>
            <a:p>
              <a:r>
                <a:rPr lang="en-US" altLang="ko-KR" sz="2800" dirty="0">
                  <a:solidFill>
                    <a:schemeClr val="bg1"/>
                  </a:solidFill>
                </a:rPr>
                <a:t>(2020.06.02 </a:t>
              </a:r>
              <a:r>
                <a:rPr lang="ko-KR" altLang="en-US" sz="2800" dirty="0">
                  <a:solidFill>
                    <a:schemeClr val="bg1"/>
                  </a:solidFill>
                </a:rPr>
                <a:t>기준 전 세계 </a:t>
              </a:r>
              <a:r>
                <a:rPr lang="en-US" altLang="ko-KR" sz="2800" dirty="0">
                  <a:solidFill>
                    <a:srgbClr val="FF0000"/>
                  </a:solidFill>
                </a:rPr>
                <a:t>626</a:t>
              </a:r>
              <a:r>
                <a:rPr lang="ko-KR" altLang="en-US" sz="2800" dirty="0">
                  <a:solidFill>
                    <a:srgbClr val="FF0000"/>
                  </a:solidFill>
                </a:rPr>
                <a:t>만명 확진</a:t>
              </a:r>
              <a:r>
                <a:rPr lang="en-US" altLang="ko-KR" sz="2800" dirty="0">
                  <a:solidFill>
                    <a:srgbClr val="FF0000"/>
                  </a:solidFill>
                </a:rPr>
                <a:t>, 37.5</a:t>
              </a:r>
              <a:r>
                <a:rPr lang="ko-KR" altLang="en-US" sz="2800" dirty="0">
                  <a:solidFill>
                    <a:srgbClr val="FF0000"/>
                  </a:solidFill>
                </a:rPr>
                <a:t>만명 사망</a:t>
              </a:r>
              <a:r>
                <a:rPr lang="en-US" altLang="ko-KR" sz="2800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6389" y="2933579"/>
            <a:ext cx="10328336" cy="2013071"/>
            <a:chOff x="806389" y="2933579"/>
            <a:chExt cx="10328336" cy="2013071"/>
          </a:xfrm>
        </p:grpSpPr>
        <p:sp>
          <p:nvSpPr>
            <p:cNvPr id="30" name="직사각형 29"/>
            <p:cNvSpPr/>
            <p:nvPr/>
          </p:nvSpPr>
          <p:spPr>
            <a:xfrm>
              <a:off x="881776" y="3027188"/>
              <a:ext cx="10252949" cy="19194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06389" y="2933579"/>
              <a:ext cx="10252949" cy="19194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54252" y="2973172"/>
              <a:ext cx="9583073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</a:rPr>
                <a:t>사회적 거리 두기를 위한 전국 초중고 및 유치원 개학 연기</a:t>
              </a:r>
              <a:endParaRPr lang="en-US" altLang="ko-KR" sz="2800" dirty="0">
                <a:solidFill>
                  <a:schemeClr val="bg1"/>
                </a:solidFill>
              </a:endParaRPr>
            </a:p>
            <a:p>
              <a:r>
                <a:rPr lang="en-US" altLang="ko-KR" sz="2800" dirty="0" smtClean="0">
                  <a:solidFill>
                    <a:schemeClr val="bg1"/>
                  </a:solidFill>
                </a:rPr>
                <a:t>(5/27</a:t>
              </a:r>
              <a:r>
                <a:rPr lang="ko-KR" altLang="en-US" sz="2800" dirty="0" smtClean="0">
                  <a:solidFill>
                    <a:schemeClr val="bg1"/>
                  </a:solidFill>
                </a:rPr>
                <a:t>일 코로나 확진으로 인한 </a:t>
              </a:r>
              <a:r>
                <a:rPr lang="en-US" altLang="ko-KR" sz="2800" dirty="0" smtClean="0">
                  <a:solidFill>
                    <a:srgbClr val="FF0000"/>
                  </a:solidFill>
                </a:rPr>
                <a:t>450</a:t>
              </a:r>
              <a:r>
                <a:rPr lang="ko-KR" altLang="en-US" sz="2800" dirty="0" smtClean="0">
                  <a:solidFill>
                    <a:srgbClr val="FF0000"/>
                  </a:solidFill>
                </a:rPr>
                <a:t>여개교 개학 연기 중</a:t>
              </a:r>
              <a:r>
                <a:rPr lang="en-US" altLang="ko-KR" sz="2800" dirty="0" smtClean="0">
                  <a:solidFill>
                    <a:schemeClr val="bg1"/>
                  </a:solidFill>
                </a:rPr>
                <a:t>)</a:t>
              </a:r>
              <a:endParaRPr lang="en-US" altLang="ko-KR" sz="2800" dirty="0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54252" y="4049463"/>
              <a:ext cx="101569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 dirty="0" smtClean="0">
                  <a:solidFill>
                    <a:srgbClr val="FF0000"/>
                  </a:solidFill>
                </a:rPr>
                <a:t>→ 개학 이후에도 자녀들의 감염 걱정이 줄어들지 않는 부모님</a:t>
              </a:r>
              <a:endParaRPr lang="en-US" altLang="ko-KR" sz="2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06389" y="5149730"/>
            <a:ext cx="10328336" cy="1228618"/>
            <a:chOff x="806389" y="5149730"/>
            <a:chExt cx="10328336" cy="1228618"/>
          </a:xfrm>
        </p:grpSpPr>
        <p:sp>
          <p:nvSpPr>
            <p:cNvPr id="35" name="직사각형 34"/>
            <p:cNvSpPr/>
            <p:nvPr/>
          </p:nvSpPr>
          <p:spPr>
            <a:xfrm>
              <a:off x="881776" y="5243339"/>
              <a:ext cx="10252949" cy="1135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06389" y="5149730"/>
              <a:ext cx="10252949" cy="11350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54252" y="5151223"/>
              <a:ext cx="8542723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dirty="0" smtClean="0">
                  <a:solidFill>
                    <a:schemeClr val="bg1"/>
                  </a:solidFill>
                </a:rPr>
                <a:t>감염 걱정없이 </a:t>
              </a:r>
              <a:r>
                <a:rPr lang="ko-KR" altLang="en-US" sz="3600" b="1" u="sng" dirty="0" smtClean="0">
                  <a:solidFill>
                    <a:srgbClr val="0000FF"/>
                  </a:solidFill>
                </a:rPr>
                <a:t>믿고 학교에 보낼 수 있는</a:t>
              </a:r>
              <a:endParaRPr lang="en-US" altLang="ko-KR" sz="3600" b="1" u="sng" dirty="0" smtClean="0">
                <a:solidFill>
                  <a:srgbClr val="0000FF"/>
                </a:solidFill>
              </a:endParaRPr>
            </a:p>
            <a:p>
              <a:r>
                <a:rPr lang="ko-KR" altLang="en-US" sz="3600" b="1" u="sng" dirty="0" smtClean="0">
                  <a:solidFill>
                    <a:srgbClr val="0000FF"/>
                  </a:solidFill>
                </a:rPr>
                <a:t>시스템 필요성</a:t>
              </a:r>
              <a:r>
                <a:rPr lang="ko-KR" altLang="en-US" sz="3600" b="1" dirty="0" smtClean="0">
                  <a:solidFill>
                    <a:schemeClr val="bg1"/>
                  </a:solidFill>
                </a:rPr>
                <a:t> 대두</a:t>
              </a:r>
              <a:endParaRPr lang="en-US" altLang="ko-KR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1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72" b="6842"/>
          <a:stretch/>
        </p:blipFill>
        <p:spPr>
          <a:xfrm>
            <a:off x="1227389" y="2699144"/>
            <a:ext cx="7968626" cy="2311983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05577" y="429208"/>
            <a:ext cx="6167535" cy="654989"/>
          </a:xfrm>
          <a:noFill/>
        </p:spPr>
        <p:txBody>
          <a:bodyPr>
            <a:noAutofit/>
          </a:bodyPr>
          <a:lstStyle/>
          <a:p>
            <a:r>
              <a:rPr lang="en-US" altLang="ko-KR" sz="4000" dirty="0" smtClean="0"/>
              <a:t>2. </a:t>
            </a:r>
            <a:r>
              <a:rPr lang="ko-KR" altLang="en-US" sz="4000" dirty="0" smtClean="0"/>
              <a:t>팀원 소개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340403" y="525857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팀장 김대용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4015" y="526649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박희재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55129" y="5245656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장창대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4383" y="5221071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최대운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7232" y="5912111"/>
            <a:ext cx="28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 Frame Development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왼쪽/오른쪽 화살표 13"/>
          <p:cNvSpPr/>
          <p:nvPr/>
        </p:nvSpPr>
        <p:spPr>
          <a:xfrm>
            <a:off x="4694381" y="3569616"/>
            <a:ext cx="749540" cy="546076"/>
          </a:xfrm>
          <a:prstGeom prst="leftRightArrow">
            <a:avLst>
              <a:gd name="adj1" fmla="val 50000"/>
              <a:gd name="adj2" fmla="val 2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/오른쪽 화살표 15"/>
          <p:cNvSpPr/>
          <p:nvPr/>
        </p:nvSpPr>
        <p:spPr>
          <a:xfrm>
            <a:off x="6493224" y="3567333"/>
            <a:ext cx="749540" cy="546076"/>
          </a:xfrm>
          <a:prstGeom prst="leftRightArrow">
            <a:avLst>
              <a:gd name="adj1" fmla="val 50000"/>
              <a:gd name="adj2" fmla="val 2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/오른쪽 화살표 16"/>
          <p:cNvSpPr/>
          <p:nvPr/>
        </p:nvSpPr>
        <p:spPr>
          <a:xfrm>
            <a:off x="3083928" y="3569616"/>
            <a:ext cx="503454" cy="546076"/>
          </a:xfrm>
          <a:prstGeom prst="leftRightArrow">
            <a:avLst>
              <a:gd name="adj1" fmla="val 50000"/>
              <a:gd name="adj2" fmla="val 2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6932" t="10634" r="20052"/>
          <a:stretch/>
        </p:blipFill>
        <p:spPr>
          <a:xfrm>
            <a:off x="9659444" y="2699143"/>
            <a:ext cx="1630297" cy="2311983"/>
          </a:xfrm>
          <a:prstGeom prst="rect">
            <a:avLst/>
          </a:prstGeom>
        </p:spPr>
      </p:pic>
      <p:sp>
        <p:nvSpPr>
          <p:cNvPr id="21" name="왼쪽/오른쪽 화살표 20"/>
          <p:cNvSpPr/>
          <p:nvPr/>
        </p:nvSpPr>
        <p:spPr>
          <a:xfrm>
            <a:off x="9109064" y="3567333"/>
            <a:ext cx="749540" cy="546076"/>
          </a:xfrm>
          <a:prstGeom prst="leftRightArrow">
            <a:avLst>
              <a:gd name="adj1" fmla="val 50000"/>
              <a:gd name="adj2" fmla="val 2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753636" y="5196486"/>
            <a:ext cx="1556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민용원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8619" y="5773612"/>
            <a:ext cx="194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Bigdata Platform</a:t>
            </a:r>
          </a:p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66638" y="5912111"/>
            <a:ext cx="28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AI Platform Development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85587" y="1495767"/>
            <a:ext cx="6375528" cy="9426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910200" y="1402158"/>
            <a:ext cx="6375528" cy="9426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100705" y="1598965"/>
            <a:ext cx="608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사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·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회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·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적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·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거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·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리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·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두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·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기</a:t>
            </a:r>
            <a:endParaRPr lang="en-US" altLang="ko-KR" sz="3600" b="1" dirty="0" smtClean="0">
              <a:solidFill>
                <a:schemeClr val="bg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285101" y="5715000"/>
            <a:ext cx="3553600" cy="7694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044301" y="5730104"/>
            <a:ext cx="1839099" cy="7571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266800" y="5709266"/>
            <a:ext cx="4074299" cy="7741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040" y="4468984"/>
            <a:ext cx="2318968" cy="6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62050" y="1745673"/>
            <a:ext cx="10450830" cy="4674177"/>
          </a:xfrm>
          <a:prstGeom prst="rect">
            <a:avLst/>
          </a:prstGeom>
          <a:solidFill>
            <a:srgbClr val="FFBA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학부모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선생님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보건소 등 아이들이 안전하게 등교하기 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위해선 많은 노력이 필요로 됩니다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algn="ctr"/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갑작스런 전염성 질병으로 인한 방지책이 아직 마련되지 않아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혼란에 빠지고 있습니다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algn="ctr"/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저흰 이러한 불편함을 조금이라도 해소시켜줄 방법을 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고민했습니다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05577" y="429208"/>
            <a:ext cx="6167535" cy="6549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 smtClean="0"/>
              <a:t>3. </a:t>
            </a:r>
            <a:r>
              <a:rPr lang="ko-KR" altLang="en-US" sz="4000" dirty="0" smtClean="0"/>
              <a:t>개발 컨셉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4863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05577" y="429208"/>
            <a:ext cx="6167535" cy="654989"/>
          </a:xfrm>
          <a:noFill/>
        </p:spPr>
        <p:txBody>
          <a:bodyPr>
            <a:noAutofit/>
          </a:bodyPr>
          <a:lstStyle/>
          <a:p>
            <a:r>
              <a:rPr lang="en-US" altLang="ko-KR" sz="4000" dirty="0" smtClean="0"/>
              <a:t>3. </a:t>
            </a:r>
            <a:r>
              <a:rPr lang="ko-KR" altLang="en-US" sz="4000" dirty="0" smtClean="0"/>
              <a:t>개발 </a:t>
            </a:r>
            <a:r>
              <a:rPr lang="ko-KR" altLang="en-US" sz="4000" dirty="0" smtClean="0"/>
              <a:t>컨셉</a:t>
            </a:r>
            <a:endParaRPr lang="ko-KR" altLang="en-US" sz="4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90575" y="1795463"/>
            <a:ext cx="3584545" cy="4090987"/>
            <a:chOff x="790575" y="1795463"/>
            <a:chExt cx="3584545" cy="4090987"/>
          </a:xfrm>
        </p:grpSpPr>
        <p:sp>
          <p:nvSpPr>
            <p:cNvPr id="11" name="직사각형 10"/>
            <p:cNvSpPr/>
            <p:nvPr/>
          </p:nvSpPr>
          <p:spPr>
            <a:xfrm>
              <a:off x="933450" y="1795463"/>
              <a:ext cx="3441670" cy="40909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790575" y="3714750"/>
              <a:ext cx="3584544" cy="2000250"/>
              <a:chOff x="638175" y="3267075"/>
              <a:chExt cx="3584544" cy="200025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75" y="3267075"/>
                <a:ext cx="1962150" cy="1962150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5344" y="3409950"/>
                <a:ext cx="1857375" cy="1857375"/>
              </a:xfrm>
              <a:prstGeom prst="rect">
                <a:avLst/>
              </a:prstGeom>
            </p:spPr>
          </p:pic>
        </p:grpSp>
        <p:sp>
          <p:nvSpPr>
            <p:cNvPr id="9" name="모서리가 둥근 사각형 설명선 8"/>
            <p:cNvSpPr/>
            <p:nvPr/>
          </p:nvSpPr>
          <p:spPr>
            <a:xfrm>
              <a:off x="1219153" y="1957388"/>
              <a:ext cx="2771822" cy="1219200"/>
            </a:xfrm>
            <a:prstGeom prst="wedgeRoundRectCallout">
              <a:avLst>
                <a:gd name="adj1" fmla="val -27222"/>
                <a:gd name="adj2" fmla="val 8203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학교에 보낸 우리 아이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코로나부터 안전할까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?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32" name="Picture 4" descr="Happy Robot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31" y="4130291"/>
            <a:ext cx="1070359" cy="107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4591407" y="1812131"/>
            <a:ext cx="3578562" cy="4090987"/>
            <a:chOff x="4591407" y="1812131"/>
            <a:chExt cx="3578562" cy="4090987"/>
          </a:xfrm>
        </p:grpSpPr>
        <p:sp>
          <p:nvSpPr>
            <p:cNvPr id="27" name="직사각형 26"/>
            <p:cNvSpPr/>
            <p:nvPr/>
          </p:nvSpPr>
          <p:spPr>
            <a:xfrm>
              <a:off x="4790567" y="1946287"/>
              <a:ext cx="3182970" cy="1540198"/>
            </a:xfrm>
            <a:prstGeom prst="rect">
              <a:avLst/>
            </a:prstGeom>
            <a:solidFill>
              <a:srgbClr val="FFBA5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아이의 상태를 언제 어디서나</a:t>
              </a:r>
              <a:endPara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확인할 수 있는 </a:t>
              </a:r>
              <a:endPara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2400" dirty="0" smtClean="0">
                  <a:solidFill>
                    <a:schemeClr val="accent1">
                      <a:lumMod val="50000"/>
                    </a:schemeClr>
                  </a:solidFill>
                </a:rPr>
                <a:t>우리아이 돌봄이 앱</a:t>
              </a:r>
              <a:r>
                <a:rPr lang="en-US" altLang="ko-KR" sz="2400" dirty="0" smtClean="0">
                  <a:solidFill>
                    <a:schemeClr val="accent1">
                      <a:lumMod val="50000"/>
                    </a:schemeClr>
                  </a:solidFill>
                </a:rPr>
                <a:t>!</a:t>
              </a:r>
              <a:endParaRPr lang="ko-KR" altLang="en-US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407" y="3857625"/>
              <a:ext cx="1343025" cy="1343025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5187935" y="4529137"/>
              <a:ext cx="156755" cy="73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855" y="3850961"/>
              <a:ext cx="1321114" cy="1321114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7459609" y="4529136"/>
              <a:ext cx="156755" cy="73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41714" y="1812131"/>
              <a:ext cx="3441670" cy="40909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4" descr="Happy Robot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282" y="3283037"/>
            <a:ext cx="1070359" cy="107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8386257" y="1805467"/>
            <a:ext cx="3441670" cy="4090987"/>
            <a:chOff x="8386257" y="1805467"/>
            <a:chExt cx="3441670" cy="4090987"/>
          </a:xfrm>
        </p:grpSpPr>
        <p:sp>
          <p:nvSpPr>
            <p:cNvPr id="34" name="직사각형 33"/>
            <p:cNvSpPr/>
            <p:nvPr/>
          </p:nvSpPr>
          <p:spPr>
            <a:xfrm>
              <a:off x="8386257" y="1805467"/>
              <a:ext cx="3441670" cy="409098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605503" y="4511518"/>
              <a:ext cx="2919918" cy="1226814"/>
            </a:xfrm>
            <a:prstGeom prst="rect">
              <a:avLst/>
            </a:prstGeom>
            <a:solidFill>
              <a:srgbClr val="FFBA5A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AI</a:t>
              </a:r>
              <a:r>
                <a:rPr lang="ko-KR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를 이용해</a:t>
              </a:r>
              <a:endPara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코로나의 위협으로부터</a:t>
              </a:r>
              <a:endPara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지켜줍니다</a:t>
              </a:r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타원형 설명선 36"/>
            <p:cNvSpPr/>
            <p:nvPr/>
          </p:nvSpPr>
          <p:spPr>
            <a:xfrm>
              <a:off x="9686925" y="2028826"/>
              <a:ext cx="1743075" cy="1147762"/>
            </a:xfrm>
            <a:prstGeom prst="wedgeEllipseCallou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10" descr="Mental health icon vector clip art | Free SV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2817" y="2156483"/>
              <a:ext cx="691290" cy="821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46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162050" y="4618788"/>
            <a:ext cx="3429000" cy="1801062"/>
          </a:xfrm>
          <a:prstGeom prst="rect">
            <a:avLst/>
          </a:prstGeom>
          <a:solidFill>
            <a:srgbClr val="FFBA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발열이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감지될 경우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부모님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선생님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 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보건소로 즉시 알림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87" y="2404156"/>
            <a:ext cx="2047874" cy="204787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163686" y="1734132"/>
            <a:ext cx="3437159" cy="2647367"/>
            <a:chOff x="1163686" y="1734132"/>
            <a:chExt cx="3437159" cy="2647367"/>
          </a:xfrm>
        </p:grpSpPr>
        <p:sp>
          <p:nvSpPr>
            <p:cNvPr id="2" name="아래쪽 화살표 설명선 1"/>
            <p:cNvSpPr/>
            <p:nvPr/>
          </p:nvSpPr>
          <p:spPr>
            <a:xfrm>
              <a:off x="1171574" y="1734132"/>
              <a:ext cx="3409950" cy="2647367"/>
            </a:xfrm>
            <a:prstGeom prst="downArrowCallou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63686" y="1877310"/>
              <a:ext cx="34371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앱을 통한 우리 아이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실시간 발열 체크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직관적인 그래프</a:t>
              </a:r>
              <a:r>
                <a:rPr lang="en-US" altLang="ko-KR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724775" y="4618788"/>
            <a:ext cx="3429000" cy="1801062"/>
          </a:xfrm>
          <a:prstGeom prst="rect">
            <a:avLst/>
          </a:prstGeom>
          <a:solidFill>
            <a:srgbClr val="FFBA5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아이 표정과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활동을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통해 기분</a:t>
            </a:r>
            <a:r>
              <a:rPr lang="en-US" altLang="ko-K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심리상태</a:t>
            </a:r>
            <a:endParaRPr lang="en-US" altLang="ko-KR" sz="28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확인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663988" y="1734132"/>
            <a:ext cx="3542958" cy="2647367"/>
            <a:chOff x="7663988" y="1734132"/>
            <a:chExt cx="3542958" cy="2647367"/>
          </a:xfrm>
        </p:grpSpPr>
        <p:sp>
          <p:nvSpPr>
            <p:cNvPr id="19" name="아래쪽 화살표 설명선 18"/>
            <p:cNvSpPr/>
            <p:nvPr/>
          </p:nvSpPr>
          <p:spPr>
            <a:xfrm>
              <a:off x="7724775" y="1734132"/>
              <a:ext cx="3409950" cy="2647367"/>
            </a:xfrm>
            <a:prstGeom prst="downArrowCallou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63988" y="1877310"/>
              <a:ext cx="354295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아이들의 그림그리기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단어 맞추기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활동 모습 동영상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805577" y="429208"/>
            <a:ext cx="6167535" cy="654989"/>
          </a:xfrm>
          <a:noFill/>
        </p:spPr>
        <p:txBody>
          <a:bodyPr>
            <a:noAutofit/>
          </a:bodyPr>
          <a:lstStyle/>
          <a:p>
            <a:r>
              <a:rPr lang="en-US" altLang="ko-KR" sz="4000" dirty="0" smtClean="0"/>
              <a:t>3. </a:t>
            </a:r>
            <a:r>
              <a:rPr lang="ko-KR" altLang="en-US" sz="4000" dirty="0" smtClean="0"/>
              <a:t>개발 </a:t>
            </a:r>
            <a:r>
              <a:rPr lang="ko-KR" altLang="en-US" sz="4000" dirty="0" smtClean="0"/>
              <a:t>컨셉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879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5577" y="433537"/>
            <a:ext cx="4057521" cy="646331"/>
          </a:xfrm>
          <a:noFill/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chemeClr val="bg2">
                    <a:lumMod val="10000"/>
                  </a:schemeClr>
                </a:solidFill>
              </a:rPr>
              <a:t>4. UI </a:t>
            </a:r>
            <a:r>
              <a:rPr lang="en-US" altLang="ko-KR" sz="4000" dirty="0">
                <a:solidFill>
                  <a:schemeClr val="bg2">
                    <a:lumMod val="10000"/>
                  </a:schemeClr>
                </a:solidFill>
              </a:rPr>
              <a:t>/ </a:t>
            </a:r>
            <a:r>
              <a:rPr lang="ko-KR" altLang="en-US" sz="4000" dirty="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967414" y="590502"/>
            <a:ext cx="923330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로그인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174" y="5235170"/>
            <a:ext cx="2411240" cy="9335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394" y="2778538"/>
            <a:ext cx="2411240" cy="1420249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6324600" y="1520465"/>
            <a:ext cx="2728311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초기 로그인 화면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8245" y="2167919"/>
            <a:ext cx="5743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ID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Password </a:t>
            </a:r>
            <a:r>
              <a:rPr lang="ko-KR" altLang="en-US" dirty="0" smtClean="0"/>
              <a:t>입력 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값과 일치하면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메인 화면으로 접속됨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48245" y="4556672"/>
            <a:ext cx="5892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ID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Password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값과 일치하지 않으면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팝업 창을 통해 재확인 요청함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581400" y="3124200"/>
            <a:ext cx="1038225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81400" y="3876675"/>
            <a:ext cx="1038225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/>
          <p:nvPr/>
        </p:nvCxnSpPr>
        <p:spPr>
          <a:xfrm>
            <a:off x="4619625" y="3181350"/>
            <a:ext cx="12700" cy="752475"/>
          </a:xfrm>
          <a:prstGeom prst="bentConnector3">
            <a:avLst>
              <a:gd name="adj1" fmla="val 3375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048250" y="3557587"/>
            <a:ext cx="23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endCxn id="18" idx="1"/>
          </p:cNvCxnSpPr>
          <p:nvPr/>
        </p:nvCxnSpPr>
        <p:spPr>
          <a:xfrm flipV="1">
            <a:off x="5048250" y="2491085"/>
            <a:ext cx="1199995" cy="106650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19" idx="1"/>
          </p:cNvCxnSpPr>
          <p:nvPr/>
        </p:nvCxnSpPr>
        <p:spPr>
          <a:xfrm rot="16200000" flipH="1">
            <a:off x="5287119" y="3918711"/>
            <a:ext cx="1322255" cy="59999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51" y="1466849"/>
            <a:ext cx="3116774" cy="521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4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꺾인 연결선 24"/>
          <p:cNvCxnSpPr>
            <a:stCxn id="3" idx="3"/>
            <a:endCxn id="20" idx="3"/>
          </p:cNvCxnSpPr>
          <p:nvPr/>
        </p:nvCxnSpPr>
        <p:spPr>
          <a:xfrm>
            <a:off x="4619625" y="3559360"/>
            <a:ext cx="12700" cy="1253802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581400" y="3502210"/>
            <a:ext cx="1038225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81400" y="4756012"/>
            <a:ext cx="1038225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51" y="1466849"/>
            <a:ext cx="3116774" cy="5214940"/>
          </a:xfrm>
          <a:prstGeom prst="rect">
            <a:avLst/>
          </a:prstGeom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8550634" y="590502"/>
            <a:ext cx="1340110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400" dirty="0" smtClean="0">
                <a:solidFill>
                  <a:schemeClr val="bg2">
                    <a:lumMod val="10000"/>
                  </a:schemeClr>
                </a:solidFill>
              </a:rPr>
              <a:t>회원 가입</a:t>
            </a:r>
            <a:endParaRPr lang="en-US" altLang="ko-KR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6324600" y="1520465"/>
            <a:ext cx="2420534" cy="3323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2">
                    <a:lumMod val="10000"/>
                  </a:schemeClr>
                </a:solidFill>
              </a:rPr>
              <a:t>※ </a:t>
            </a:r>
            <a:r>
              <a:rPr lang="ko-KR" altLang="en-US" sz="2400" u="sng" dirty="0" smtClean="0">
                <a:solidFill>
                  <a:schemeClr val="bg2">
                    <a:lumMod val="10000"/>
                  </a:schemeClr>
                </a:solidFill>
              </a:rPr>
              <a:t>회원 가입 화면</a:t>
            </a:r>
            <a:endParaRPr lang="en-US" altLang="ko-KR" sz="2400" u="sng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8245" y="1967894"/>
            <a:ext cx="513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UI Form</a:t>
            </a:r>
            <a:r>
              <a:rPr lang="ko-KR" altLang="en-US" dirty="0"/>
              <a:t>을 회원가입 시 사용자 환경에 맞게 </a:t>
            </a:r>
            <a:endParaRPr lang="en-US" altLang="ko-KR" dirty="0"/>
          </a:p>
          <a:p>
            <a:r>
              <a:rPr lang="ko-KR" altLang="en-US" dirty="0"/>
              <a:t>   체크박스 툴을 사용하여 부모</a:t>
            </a:r>
            <a:r>
              <a:rPr lang="en-US" altLang="ko-KR" dirty="0"/>
              <a:t> , </a:t>
            </a:r>
            <a:r>
              <a:rPr lang="ko-KR" altLang="en-US" dirty="0"/>
              <a:t>학생</a:t>
            </a:r>
            <a:r>
              <a:rPr lang="en-US" altLang="ko-KR" dirty="0"/>
              <a:t> </a:t>
            </a:r>
            <a:r>
              <a:rPr lang="ko-KR" altLang="en-US" dirty="0"/>
              <a:t>두가지로                  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선택하여 분류 관리할 수 있게 구현함</a:t>
            </a:r>
          </a:p>
        </p:txBody>
      </p:sp>
      <p:cxnSp>
        <p:nvCxnSpPr>
          <p:cNvPr id="31" name="꺾인 연결선 30"/>
          <p:cNvCxnSpPr>
            <a:stCxn id="14" idx="3"/>
            <a:endCxn id="18" idx="1"/>
          </p:cNvCxnSpPr>
          <p:nvPr/>
        </p:nvCxnSpPr>
        <p:spPr>
          <a:xfrm flipV="1">
            <a:off x="4295775" y="2429559"/>
            <a:ext cx="1952470" cy="69940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838325" y="3000375"/>
            <a:ext cx="245745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75" y="3502210"/>
            <a:ext cx="1966760" cy="77317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t="-1" b="909"/>
          <a:stretch/>
        </p:blipFill>
        <p:spPr>
          <a:xfrm>
            <a:off x="6583875" y="5023063"/>
            <a:ext cx="1966759" cy="7586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48245" y="2897857"/>
            <a:ext cx="513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/>
              <a:t>ID</a:t>
            </a:r>
            <a:r>
              <a:rPr lang="ko-KR" altLang="en-US" dirty="0"/>
              <a:t>를 입력하지 않을 시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“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팝업 창 뜸</a:t>
            </a:r>
            <a:endParaRPr lang="en-US" altLang="ko-KR" dirty="0"/>
          </a:p>
        </p:txBody>
      </p:sp>
      <p:sp>
        <p:nvSpPr>
          <p:cNvPr id="39" name="TextBox 38"/>
          <p:cNvSpPr txBox="1"/>
          <p:nvPr/>
        </p:nvSpPr>
        <p:spPr>
          <a:xfrm>
            <a:off x="6248245" y="4455228"/>
            <a:ext cx="513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/>
              <a:t>입력한 아이디가 </a:t>
            </a:r>
            <a:r>
              <a:rPr lang="en-US" altLang="ko-KR" dirty="0"/>
              <a:t>DB</a:t>
            </a:r>
            <a:r>
              <a:rPr lang="ko-KR" altLang="en-US" dirty="0"/>
              <a:t>에 이미 저장된 아이디와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같으면 </a:t>
            </a:r>
            <a:r>
              <a:rPr lang="en-US" altLang="ko-KR" dirty="0"/>
              <a:t>“</a:t>
            </a:r>
            <a:r>
              <a:rPr lang="ko-KR" altLang="en-US" dirty="0"/>
              <a:t>등록된 아이디 입니다</a:t>
            </a:r>
            <a:r>
              <a:rPr lang="en-US" altLang="ko-KR" dirty="0"/>
              <a:t>.“ </a:t>
            </a:r>
            <a:r>
              <a:rPr lang="ko-KR" altLang="en-US" dirty="0"/>
              <a:t>팝업 창 뜸</a:t>
            </a:r>
            <a:endParaRPr lang="en-US" altLang="ko-KR" dirty="0"/>
          </a:p>
        </p:txBody>
      </p:sp>
      <p:sp>
        <p:nvSpPr>
          <p:cNvPr id="40" name="TextBox 39"/>
          <p:cNvSpPr txBox="1"/>
          <p:nvPr/>
        </p:nvSpPr>
        <p:spPr>
          <a:xfrm>
            <a:off x="6248245" y="6035458"/>
            <a:ext cx="513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가입하기 버튼을 누르면</a:t>
            </a:r>
            <a:r>
              <a:rPr lang="en-US" altLang="ko-KR" dirty="0"/>
              <a:t>, DB</a:t>
            </a:r>
            <a:r>
              <a:rPr lang="ko-KR" altLang="en-US" dirty="0"/>
              <a:t>에 저장이 </a:t>
            </a:r>
            <a:r>
              <a:rPr lang="ko-KR" altLang="en-US" dirty="0" smtClean="0"/>
              <a:t>되고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창으로</a:t>
            </a:r>
            <a:r>
              <a:rPr lang="en-US" altLang="ko-KR" dirty="0"/>
              <a:t> </a:t>
            </a:r>
            <a:r>
              <a:rPr lang="ko-KR" altLang="en-US" dirty="0" smtClean="0"/>
              <a:t>이동하게 </a:t>
            </a:r>
            <a:r>
              <a:rPr lang="ko-KR" altLang="en-US" dirty="0"/>
              <a:t>구현함</a:t>
            </a:r>
            <a:endParaRPr lang="en-US" altLang="ko-KR" dirty="0"/>
          </a:p>
        </p:txBody>
      </p:sp>
      <p:cxnSp>
        <p:nvCxnSpPr>
          <p:cNvPr id="41" name="꺾인 연결선 40"/>
          <p:cNvCxnSpPr/>
          <p:nvPr/>
        </p:nvCxnSpPr>
        <p:spPr>
          <a:xfrm flipV="1">
            <a:off x="4863939" y="3221023"/>
            <a:ext cx="1389069" cy="98508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6200000" flipH="1">
            <a:off x="5254235" y="3787558"/>
            <a:ext cx="595144" cy="1411928"/>
          </a:xfrm>
          <a:prstGeom prst="bentConnector4">
            <a:avLst>
              <a:gd name="adj1" fmla="val 3201"/>
              <a:gd name="adj2" fmla="val 5058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181225" y="5023063"/>
            <a:ext cx="952500" cy="387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꺾인 연결선 48"/>
          <p:cNvCxnSpPr>
            <a:stCxn id="47" idx="2"/>
            <a:endCxn id="40" idx="1"/>
          </p:cNvCxnSpPr>
          <p:nvPr/>
        </p:nvCxnSpPr>
        <p:spPr>
          <a:xfrm rot="16200000" flipH="1">
            <a:off x="3978648" y="4089027"/>
            <a:ext cx="948424" cy="359077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제목 1"/>
          <p:cNvSpPr txBox="1">
            <a:spLocks/>
          </p:cNvSpPr>
          <p:nvPr/>
        </p:nvSpPr>
        <p:spPr>
          <a:xfrm>
            <a:off x="805577" y="433537"/>
            <a:ext cx="4057521" cy="6463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smtClean="0">
                <a:solidFill>
                  <a:schemeClr val="bg2">
                    <a:lumMod val="10000"/>
                  </a:schemeClr>
                </a:solidFill>
              </a:rPr>
              <a:t>4. UI / </a:t>
            </a:r>
            <a:r>
              <a:rPr lang="ko-KR" altLang="en-US" sz="4000" smtClean="0">
                <a:solidFill>
                  <a:schemeClr val="bg2">
                    <a:lumMod val="10000"/>
                  </a:schemeClr>
                </a:solidFill>
              </a:rPr>
              <a:t>상세 기능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85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916</Words>
  <Application>Microsoft Office PowerPoint</Application>
  <PresentationFormat>와이드스크린</PresentationFormat>
  <Paragraphs>158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문체부 쓰기 정체</vt:lpstr>
      <vt:lpstr>Arial</vt:lpstr>
      <vt:lpstr>Candara Light</vt:lpstr>
      <vt:lpstr>Office 테마</vt:lpstr>
      <vt:lpstr>PowerPoint 프레젠테이션</vt:lpstr>
      <vt:lpstr>PowerPoint 프레젠테이션</vt:lpstr>
      <vt:lpstr>1. 프로젝트 취지</vt:lpstr>
      <vt:lpstr>2. 팀원 소개</vt:lpstr>
      <vt:lpstr>PowerPoint 프레젠테이션</vt:lpstr>
      <vt:lpstr>3. 개발 컨셉</vt:lpstr>
      <vt:lpstr>3. 개발 컨셉</vt:lpstr>
      <vt:lpstr>4. UI / 상세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코로나19 대응 우리아이 지키기 프로젝트</dc:title>
  <dc:creator>w</dc:creator>
  <cp:lastModifiedBy>w</cp:lastModifiedBy>
  <cp:revision>3</cp:revision>
  <dcterms:created xsi:type="dcterms:W3CDTF">2020-07-29T04:58:30Z</dcterms:created>
  <dcterms:modified xsi:type="dcterms:W3CDTF">2020-07-29T05:18:50Z</dcterms:modified>
</cp:coreProperties>
</file>